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695E83-D8D2-48F8-901E-DF2EEFAE2107}" type="datetimeFigureOut">
              <a:rPr lang="ru-RU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205693-FB7B-4978-A597-5F3C2D9D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000BB-5E77-49DB-B283-49C4764B3C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C6208-457E-49F3-9156-B29EC0536527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2D1BB9-5780-4CB6-A622-AAC3C1E87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2DA3-0F24-4AA1-ABA6-C7BECB77547F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2709-E9F4-475D-85CB-8CD27D4158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8DC4-BE46-4266-AAC1-43909D620DC7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75BD-167F-4BC5-ADDA-9FA6F88A6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0229-F2D9-49FE-8DD7-331F257158C5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E027-EEF1-4274-892C-CE3F03D2A3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DC5DA-B5E3-4C19-84C2-F6A123223C9B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0FDCC-B70F-4BDC-9420-7F2373E91C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20EB-FA85-41D7-8E9E-F6D7EB4B2086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8626-9633-401E-9A53-AC06E3F80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86E35-667B-4385-AF41-E3E38C12239C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6D793-EA27-4F47-AFC5-B815E8F182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BBE2-B9D9-422F-B7F5-CD24A64E42F8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2312-B2B9-4386-BEBA-85DEA2AF2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3684B8-949E-406A-B048-39F62A21B621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766FF-FD29-4FDF-8E7A-12CF1C77B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00307-053C-4EB1-87A7-1AB3C7235356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493336-DBA7-4C06-A6FB-78AE20F70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719BE-4C00-4850-854D-E0567EE471F6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20228-E7BF-4D1F-B0F0-692486668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B4668D6-2C83-41E8-9A94-2FE13611EFB6}" type="datetimeFigureOut">
              <a:rPr lang="ru-RU"/>
              <a:pPr>
                <a:defRPr/>
              </a:pPr>
              <a:t>19.11.2011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F15E0A7-20E1-4D62-84B9-A566F16A4B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 l="4091" t="3947" r="455" b="7236"/>
          <a:stretch>
            <a:fillRect/>
          </a:stretch>
        </p:blipFill>
        <p:spPr bwMode="auto">
          <a:xfrm>
            <a:off x="3857625" y="4000500"/>
            <a:ext cx="5000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ОПАСНЫХ ГРУЗОВ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portaldetstva.ru/upload/iblock/58f/d811.jpg"/>
          <p:cNvPicPr>
            <a:picLocks noChangeAspect="1" noChangeArrowheads="1"/>
          </p:cNvPicPr>
          <p:nvPr/>
        </p:nvPicPr>
        <p:blipFill>
          <a:blip r:embed="rId4"/>
          <a:srcRect r="11111" b="4764"/>
          <a:stretch>
            <a:fillRect/>
          </a:stretch>
        </p:blipFill>
        <p:spPr bwMode="auto">
          <a:xfrm>
            <a:off x="1928813" y="40005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86125" y="6357938"/>
            <a:ext cx="914400" cy="50006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3" name="Рисунок 15" descr="http://privacy-journal.ru/img/vopros-a.gif"/>
          <p:cNvPicPr>
            <a:picLocks noChangeAspect="1" noChangeArrowheads="1"/>
          </p:cNvPicPr>
          <p:nvPr/>
        </p:nvPicPr>
        <p:blipFill>
          <a:blip r:embed="rId5"/>
          <a:srcRect l="18367" t="15121" r="18367" b="16098"/>
          <a:stretch>
            <a:fillRect/>
          </a:stretch>
        </p:blipFill>
        <p:spPr bwMode="auto">
          <a:xfrm>
            <a:off x="3429000" y="3857625"/>
            <a:ext cx="3571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5" descr="http://privacy-journal.ru/img/vopros-a.gif"/>
          <p:cNvPicPr>
            <a:picLocks noChangeAspect="1" noChangeArrowheads="1"/>
          </p:cNvPicPr>
          <p:nvPr/>
        </p:nvPicPr>
        <p:blipFill>
          <a:blip r:embed="rId5"/>
          <a:srcRect l="18367" t="15121" r="18367" b="16098"/>
          <a:stretch>
            <a:fillRect/>
          </a:stretch>
        </p:blipFill>
        <p:spPr bwMode="auto">
          <a:xfrm>
            <a:off x="4286250" y="371475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5" descr="http://privacy-journal.ru/img/vopros-a.gif"/>
          <p:cNvPicPr>
            <a:picLocks noChangeAspect="1" noChangeArrowheads="1"/>
          </p:cNvPicPr>
          <p:nvPr/>
        </p:nvPicPr>
        <p:blipFill>
          <a:blip r:embed="rId5"/>
          <a:srcRect l="18367" t="15121" r="18367" b="16098"/>
          <a:stretch>
            <a:fillRect/>
          </a:stretch>
        </p:blipFill>
        <p:spPr bwMode="auto">
          <a:xfrm>
            <a:off x="5286375" y="3286125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5" descr="http://privacy-journal.ru/img/vopros-a.gif"/>
          <p:cNvPicPr>
            <a:picLocks noChangeAspect="1" noChangeArrowheads="1"/>
          </p:cNvPicPr>
          <p:nvPr/>
        </p:nvPicPr>
        <p:blipFill>
          <a:blip r:embed="rId5"/>
          <a:srcRect l="18367" t="15121" r="18367" b="16098"/>
          <a:stretch>
            <a:fillRect/>
          </a:stretch>
        </p:blipFill>
        <p:spPr bwMode="auto">
          <a:xfrm>
            <a:off x="6143625" y="2428875"/>
            <a:ext cx="6524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5" descr="http://privacy-journal.ru/img/vopros-a.gif"/>
          <p:cNvPicPr>
            <a:picLocks noChangeAspect="1" noChangeArrowheads="1"/>
          </p:cNvPicPr>
          <p:nvPr/>
        </p:nvPicPr>
        <p:blipFill>
          <a:blip r:embed="rId5"/>
          <a:srcRect l="18367" t="15121" r="18367" b="16098"/>
          <a:stretch>
            <a:fillRect/>
          </a:stretch>
        </p:blipFill>
        <p:spPr bwMode="auto">
          <a:xfrm>
            <a:off x="7143750" y="857250"/>
            <a:ext cx="1104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main_image" descr="Ð»ÑƒÐ¿Ð°, Ð¸Ð·Ð¾Ð±Ñ€Ð°Ð¶ÐµÐ½Ð¸Ðµ Ð»ÑƒÐ¿Ñ‹, Ð»ÑƒÐ¿Ð° filetype:gif, Ð»ÑƒÐ¿Ð° ÐºÐ°Ñ€Ñ‚Ð¸Ð½Ðº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3352800"/>
            <a:ext cx="4486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http://www.tsk-com.ru/images/news/20110521115258.jpg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1143000" y="1285875"/>
            <a:ext cx="65484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4.2. Вещества, способные к самовозгоранию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208838" cy="2552700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пирофорные вещества –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включая смеси и растворы (жидкие или твердые), которые даже в малых количествах воспламеняются при контакте с воздухом в течение пяти минут. Эти вещества класса 4.2 наиболее подвержены самовозгоранию;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самонагревающиеся вещества и изделия – вещества и изделия, включая смеси и растворы, которые при контакте с воздухом без подвода энергии извне способны к самонагреванию. Эти вещества воспламеняются только в больших количествах (килограммы) и лишь через длительные периоды времени (часы или дни).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47557" t="33876" r="40975" b="51807"/>
          <a:stretch>
            <a:fillRect/>
          </a:stretch>
        </p:blipFill>
        <p:spPr bwMode="auto">
          <a:xfrm>
            <a:off x="142844" y="2357430"/>
            <a:ext cx="718046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 descr="flame-slice_18"/>
          <p:cNvPicPr>
            <a:picLocks noChangeAspect="1" noChangeArrowheads="1"/>
          </p:cNvPicPr>
          <p:nvPr/>
        </p:nvPicPr>
        <p:blipFill>
          <a:blip r:embed="rId2">
            <a:lum bright="64000" contrast="-86000"/>
          </a:blip>
          <a:srcRect l="-18413" r="29073"/>
          <a:stretch>
            <a:fillRect/>
          </a:stretch>
        </p:blipFill>
        <p:spPr bwMode="auto">
          <a:xfrm>
            <a:off x="4356100" y="908050"/>
            <a:ext cx="310515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642938"/>
            <a:ext cx="749935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4.3. Вещества, выделяющие легковоспламеняющиеся газы при соприкосновении с водой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03350" y="1412875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класса 4.3 охватывает вещества, которые при реагировании с водой выделяют легковоспламеняющиеся газы, способные образовывать с воздухомвзрывчатые смеси, а также изделия, содержащие такие вещества.</a:t>
            </a:r>
          </a:p>
          <a:p>
            <a:pPr eaLnBrk="1" hangingPunct="1"/>
            <a:endParaRPr lang="ru-RU" smtClean="0"/>
          </a:p>
        </p:txBody>
      </p:sp>
      <p:pic>
        <p:nvPicPr>
          <p:cNvPr id="24580" name="Рисунок 4" descr="C:\Documents and Settings\pitkevich\Рабочий стол\ГОРИТ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652963"/>
            <a:ext cx="22113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64498" t="33674" r="23998" b="51899"/>
          <a:stretch>
            <a:fillRect/>
          </a:stretch>
        </p:blipFill>
        <p:spPr bwMode="auto">
          <a:xfrm>
            <a:off x="142844" y="2500306"/>
            <a:ext cx="714438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79766" t="33699" r="8913" b="51953"/>
          <a:stretch>
            <a:fillRect/>
          </a:stretch>
        </p:blipFill>
        <p:spPr bwMode="auto">
          <a:xfrm>
            <a:off x="142844" y="3357562"/>
            <a:ext cx="729573" cy="758286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http://www.onmc.ru/graf/LOGO_maika%5b1%5d.jpg"/>
          <p:cNvPicPr/>
          <p:nvPr/>
        </p:nvPicPr>
        <p:blipFill>
          <a:blip r:embed="rId5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1202547666SHRx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797425"/>
            <a:ext cx="14763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429000"/>
            <a:ext cx="2895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5.1.Окисляющие вещества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класса 5.1 охватывает вещества, которые, сами по себе необязательно являясь горючими, могут, обычно путем выделения кислорода, вызывать или поддерживать горение других материалов, а также изделия, содержащие такие вещества.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 descr="http://nohair.ru/wp-content/uploads/2010/08/margancov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7147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32886" t="65003" r="55572" b="20508"/>
          <a:stretch>
            <a:fillRect/>
          </a:stretch>
        </p:blipFill>
        <p:spPr bwMode="auto">
          <a:xfrm>
            <a:off x="142844" y="2285992"/>
            <a:ext cx="720667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5.2. Органические </a:t>
            </a:r>
            <a:r>
              <a:rPr lang="ru-RU" sz="28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пероксиды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класса 5.2 охватывает органические пероксиды и составы органических пероксидов.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Рисунок 3" descr="http://www.onmc.ru/graf/LOGO_maika%5b1%5d.jpg"/>
          <p:cNvPicPr/>
          <p:nvPr/>
        </p:nvPicPr>
        <p:blipFill>
          <a:blip r:embed="rId2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http://apteka-ifk.ru/img/_big_foto/11175.jpg"/>
          <p:cNvPicPr>
            <a:picLocks noChangeAspect="1" noChangeArrowheads="1"/>
          </p:cNvPicPr>
          <p:nvPr/>
        </p:nvPicPr>
        <p:blipFill>
          <a:blip r:embed="rId3"/>
          <a:srcRect l="14999" r="25500"/>
          <a:stretch>
            <a:fillRect/>
          </a:stretch>
        </p:blipFill>
        <p:spPr bwMode="auto">
          <a:xfrm>
            <a:off x="2071688" y="2786063"/>
            <a:ext cx="2000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http://img12.nnm.ru/c/a/7/2/0/ca7204180760246e15bc68a5e73e383e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500438"/>
            <a:ext cx="1601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58643" t="65475" r="30221" b="20492"/>
          <a:stretch>
            <a:fillRect/>
          </a:stretch>
        </p:blipFill>
        <p:spPr bwMode="auto">
          <a:xfrm>
            <a:off x="142844" y="2357430"/>
            <a:ext cx="713895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72380" t="65514" r="16130" b="20394"/>
          <a:stretch>
            <a:fillRect/>
          </a:stretch>
        </p:blipFill>
        <p:spPr bwMode="auto">
          <a:xfrm>
            <a:off x="142844" y="3214686"/>
            <a:ext cx="737619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http://neftekamsk.info/img/pict.php?id=1001&amp;table=info_news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714500" y="3786188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6.1.Токсичные вещества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класса 6.1 охватывает вещества, о которых известно по опыту или в отношении которых можно предположить, исходя из результатов экспериментов, проведенных на животных, что они могут – при однократном или непродолжительном воздействии и в относительно малых количествах – причинить вред здоровью человека или явиться причиной смерти в случае их вдыхания, всасывания через кожу или проглатывания.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Рисунок 4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2242" t="49796" r="36306" b="35822"/>
          <a:stretch>
            <a:fillRect/>
          </a:stretch>
        </p:blipFill>
        <p:spPr bwMode="auto">
          <a:xfrm>
            <a:off x="214282" y="2357430"/>
            <a:ext cx="714438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6.2.Инфекционные вещества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класса 6.2 охватывает инфекционные вещества. Для целей ДОПОГ инфекционными веществами являются вещества, о которых известно или имеются основания полагать, что они содержат патогенные организмы.</a:t>
            </a:r>
          </a:p>
          <a:p>
            <a:pPr eaLnBrk="1" hangingPunct="1"/>
            <a:endParaRPr lang="ru-RU" smtClean="0"/>
          </a:p>
        </p:txBody>
      </p:sp>
      <p:pic>
        <p:nvPicPr>
          <p:cNvPr id="28675" name="Рисунок 3" descr="http://img2.sibnovosti.ru/pictures/0006/1785/%D1%88%D0%BF%D1%80%D0%B8%D1%86_%D1%84%D1%83_thumb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643313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1987" t="60866" r="36335" b="24668"/>
          <a:stretch>
            <a:fillRect/>
          </a:stretch>
        </p:blipFill>
        <p:spPr bwMode="auto">
          <a:xfrm>
            <a:off x="142844" y="2428868"/>
            <a:ext cx="718046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7. Радиоактивные материалы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Радиоактивный материал – любой материал, содержащий радионуклиды, в котором концентрация активности, а также полная активность груза превышают значения, указанные в пунктах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2.2.7.2.2.1–2.2.7.2.2.6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29699" name="Рисунок 3" descr="http://fwnews.ru/wp-content/uploads/2010/08/radiaz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571875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1281" t="31629" r="56923" b="53576"/>
          <a:stretch>
            <a:fillRect/>
          </a:stretch>
        </p:blipFill>
        <p:spPr bwMode="auto">
          <a:xfrm>
            <a:off x="142844" y="2357430"/>
            <a:ext cx="724402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4292" t="31666" r="33900" b="53509"/>
          <a:stretch>
            <a:fillRect/>
          </a:stretch>
        </p:blipFill>
        <p:spPr bwMode="auto">
          <a:xfrm>
            <a:off x="142844" y="3143248"/>
            <a:ext cx="718046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73763" t="31784" r="14355" b="53504"/>
          <a:stretch>
            <a:fillRect/>
          </a:stretch>
        </p:blipFill>
        <p:spPr bwMode="auto">
          <a:xfrm>
            <a:off x="142844" y="3929066"/>
            <a:ext cx="737619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88900" prst="coolSlant"/>
            <a:extrusionClr>
              <a:schemeClr val="accent6">
                <a:lumMod val="50000"/>
              </a:schemeClr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43716" t="56826" r="42274" b="25663"/>
          <a:stretch>
            <a:fillRect/>
          </a:stretch>
        </p:blipFill>
        <p:spPr bwMode="auto">
          <a:xfrm>
            <a:off x="142844" y="4714884"/>
            <a:ext cx="718046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accent6">
                <a:lumMod val="50000"/>
              </a:schemeClr>
            </a:extrusionClr>
          </a:sp3d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52222" t="49177" r="36033" b="36077"/>
          <a:stretch>
            <a:fillRect/>
          </a:stretch>
        </p:blipFill>
        <p:spPr bwMode="auto">
          <a:xfrm>
            <a:off x="142844" y="5500702"/>
            <a:ext cx="714438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2065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8. Коррозионные вещества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класса 8 охватывает вещества и изделия, содержащие вещества этого класса, которые в силу своих химических свойств воздействуют на эпителиальную ткань – кожи или слизистой оболочки – при контакте с ней или которые в случае утечки или просыпания могут вызвать повреждение или разрушение других грузов или транспортных средств.</a:t>
            </a:r>
          </a:p>
          <a:p>
            <a:pPr eaLnBrk="1" hangingPunct="1"/>
            <a:endParaRPr lang="ru-RU" smtClean="0"/>
          </a:p>
        </p:txBody>
      </p:sp>
      <p:pic>
        <p:nvPicPr>
          <p:cNvPr id="30723" name="Рисунок 3" descr="http://www.tiensmed.ru/news/uimg_new/ee/nekroz4%20-128522396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85762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 descr="http://information-about-auto.info/wp-content/uploads/2010/11/borba-s-rgavchinoi-avtomobila.jpg"/>
          <p:cNvPicPr>
            <a:picLocks noChangeAspect="1" noChangeArrowheads="1"/>
          </p:cNvPicPr>
          <p:nvPr/>
        </p:nvPicPr>
        <p:blipFill>
          <a:blip r:embed="rId3"/>
          <a:srcRect r="1938" b="8786"/>
          <a:stretch>
            <a:fillRect/>
          </a:stretch>
        </p:blipFill>
        <p:spPr bwMode="auto">
          <a:xfrm>
            <a:off x="4786313" y="3500438"/>
            <a:ext cx="3962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34582" t="53934" r="54189" b="31893"/>
          <a:stretch>
            <a:fillRect/>
          </a:stretch>
        </p:blipFill>
        <p:spPr bwMode="auto">
          <a:xfrm>
            <a:off x="142844" y="2428868"/>
            <a:ext cx="714438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 descr="ryba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300663"/>
            <a:ext cx="2879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5" descr="http://www.cniimf.ru/doc/technology/znaki/Images/ZnakZM.gif"/>
          <p:cNvPicPr>
            <a:picLocks noChangeAspect="1" noChangeArrowheads="1"/>
          </p:cNvPicPr>
          <p:nvPr/>
        </p:nvPicPr>
        <p:blipFill>
          <a:blip r:embed="rId4">
            <a:lum bright="54000"/>
          </a:blip>
          <a:srcRect/>
          <a:stretch>
            <a:fillRect/>
          </a:stretch>
        </p:blipFill>
        <p:spPr bwMode="auto">
          <a:xfrm>
            <a:off x="2457450" y="1314450"/>
            <a:ext cx="5257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9. Прочие опасные вещества и изделия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Содержимое 2"/>
          <p:cNvSpPr>
            <a:spLocks noGrp="1"/>
          </p:cNvSpPr>
          <p:nvPr>
            <p:ph idx="1"/>
          </p:nvPr>
        </p:nvSpPr>
        <p:spPr>
          <a:xfrm>
            <a:off x="1357313" y="1357313"/>
            <a:ext cx="7497762" cy="4800600"/>
          </a:xfrm>
        </p:spPr>
        <p:txBody>
          <a:bodyPr/>
          <a:lstStyle/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Вещества, мелкая пыль которых при вдыхании может представлять</a:t>
            </a:r>
            <a:r>
              <a:rPr lang="en-US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опасность для здоровья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и приборы, которые в случае пожара могут выделять диоксины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Вещества, выделяющие легковоспламеняющиеся пары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Литиевые батареи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Спасательные средства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Вещества, опасные для окружающей среды: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Генетически измененные микроорганизмы и организмы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при повышенной температуре: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Твердые</a:t>
            </a:r>
          </a:p>
          <a:p>
            <a:pPr eaLnBrk="1" hangingPunct="1"/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вещества, представляющие опасность при перевозке, но не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соответствующие определениям других классов.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/>
          <p:cNvPicPr/>
          <p:nvPr/>
        </p:nvPicPr>
        <p:blipFill>
          <a:blip r:embed="rId5" cstate="print"/>
          <a:srcRect l="70533" t="53971" r="18197" b="31836"/>
          <a:stretch>
            <a:fillRect/>
          </a:stretch>
        </p:blipFill>
        <p:spPr bwMode="auto">
          <a:xfrm>
            <a:off x="142844" y="2285992"/>
            <a:ext cx="721424" cy="72085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28669" t="38000" r="55832" b="42203"/>
          <a:stretch>
            <a:fillRect/>
          </a:stretch>
        </p:blipFill>
        <p:spPr bwMode="auto">
          <a:xfrm>
            <a:off x="142844" y="5143512"/>
            <a:ext cx="706715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44951" t="48258" r="28860" b="22790"/>
          <a:stretch>
            <a:fillRect/>
          </a:stretch>
        </p:blipFill>
        <p:spPr bwMode="auto">
          <a:xfrm>
            <a:off x="214282" y="6072206"/>
            <a:ext cx="529645" cy="460751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1752" name="Рисунок 8"/>
          <p:cNvPicPr>
            <a:picLocks noChangeArrowheads="1"/>
          </p:cNvPicPr>
          <p:nvPr/>
        </p:nvPicPr>
        <p:blipFill>
          <a:blip r:embed="rId8">
            <a:lum bright="-66000" contrast="66000"/>
          </a:blip>
          <a:srcRect/>
          <a:stretch>
            <a:fillRect/>
          </a:stretch>
        </p:blipFill>
        <p:spPr bwMode="auto">
          <a:xfrm>
            <a:off x="7212013" y="5065713"/>
            <a:ext cx="15414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pload.wikimedia.org/wikipedia/commons/4/4d/Battery-lithium-cr2032.jpg"/>
          <p:cNvPicPr/>
          <p:nvPr/>
        </p:nvPicPr>
        <p:blipFill>
          <a:blip r:embed="rId9" cstate="print"/>
          <a:srcRect l="4232" t="4392" r="5708" b="6081"/>
          <a:stretch>
            <a:fillRect/>
          </a:stretch>
        </p:blipFill>
        <p:spPr bwMode="auto">
          <a:xfrm>
            <a:off x="7358082" y="2428868"/>
            <a:ext cx="1500198" cy="135732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900igr.net/datas/schjot/20-TSifry.files/0005-005-13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 l="24870" t="26959" r="25711" b="22653"/>
          <a:stretch>
            <a:fillRect/>
          </a:stretch>
        </p:blipFill>
        <p:spPr bwMode="auto">
          <a:xfrm>
            <a:off x="1857375" y="1785938"/>
            <a:ext cx="6072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2.1</a:t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13" y="0"/>
            <a:ext cx="2390775" cy="1962150"/>
          </a:xfrm>
        </p:spPr>
      </p:pic>
      <p:pic>
        <p:nvPicPr>
          <p:cNvPr id="5" name="Рисунок 4" descr="http://www.onmc.ru/graf/LOGO_maika%5b1%5d.jpg"/>
          <p:cNvPicPr/>
          <p:nvPr/>
        </p:nvPicPr>
        <p:blipFill>
          <a:blip r:embed="rId4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000125" y="1071563"/>
            <a:ext cx="5572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ДОПОГ предусматриваются следующие классы опасных грузов: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1 Взрывчатые вещества и изделия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2 Газы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3 Легковоспламеняющиеся жидкости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4.1 Легковоспламеняющиеся твердые вещества, самореактивные вещества и твердые десенсибилизированные взрывчатые вещества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4.2 Вещества, способные к самовозгоранию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4.3 Вещества, выделяющие легковоспламеняющиеся газы при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соприкосновении с водой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5.1 Окисляющие вещества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5.2 Органические пероксиды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6.1 Токсичные вещества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6.2 Инфекционные вещества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7 Радиоактивные материалы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8 Коррозионные вещества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9 Прочие опасные вещества и изделия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http://wallpaper.zoda.ru/bd/2008/06/14/d41f9bef9bac70ca02c32ffb458e7e2d.jpg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1. Взрывчатые вещества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Взрывчатые вещества: твердые или жидкие вещества (или смеси веществ), которые способны к химической реакции с выделением газов при такой температуре, таком давлении и с такой скоростью, что это вызывает повреждение окружающих предметов.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2193" t="32287" r="35870" b="52850"/>
          <a:stretch>
            <a:fillRect/>
          </a:stretch>
        </p:blipFill>
        <p:spPr bwMode="auto">
          <a:xfrm>
            <a:off x="142844" y="2357430"/>
            <a:ext cx="722667" cy="66588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33245" t="55193" r="54854" b="29798"/>
          <a:stretch>
            <a:fillRect/>
          </a:stretch>
        </p:blipFill>
        <p:spPr bwMode="auto">
          <a:xfrm>
            <a:off x="142844" y="3143248"/>
            <a:ext cx="722667" cy="722035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51951" t="55192" r="36226" b="29808"/>
          <a:stretch>
            <a:fillRect/>
          </a:stretch>
        </p:blipFill>
        <p:spPr bwMode="auto">
          <a:xfrm>
            <a:off x="142844" y="3929066"/>
            <a:ext cx="722667" cy="729708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71294" t="55124" r="16724" b="29950"/>
          <a:stretch>
            <a:fillRect/>
          </a:stretch>
        </p:blipFill>
        <p:spPr bwMode="auto">
          <a:xfrm>
            <a:off x="142844" y="4786322"/>
            <a:ext cx="719594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http://images-mediawiki-sites.thefullwiki.org/01/3/4/3/62109813227516380.png"/>
          <p:cNvPicPr>
            <a:picLocks noChangeAspect="1" noChangeArrowheads="1"/>
          </p:cNvPicPr>
          <p:nvPr/>
        </p:nvPicPr>
        <p:blipFill>
          <a:blip r:embed="rId2">
            <a:lum bright="78000"/>
          </a:blip>
          <a:srcRect/>
          <a:stretch>
            <a:fillRect/>
          </a:stretch>
        </p:blipFill>
        <p:spPr bwMode="auto">
          <a:xfrm rot="-2592152">
            <a:off x="3125788" y="1239838"/>
            <a:ext cx="396081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Подклассы: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Подкласс 1.1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и изделия, которые характеризуются опасностью взрыва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массой </a:t>
            </a:r>
          </a:p>
          <a:p>
            <a:pPr marL="0" eaLnBrk="1" hangingPunct="1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Подкласс 1.2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и изделия, которые характеризуются опасностью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разбрасывания, но не создают опасности взрыва массой.</a:t>
            </a:r>
          </a:p>
          <a:p>
            <a:pPr marL="0" eaLnBrk="1" hangingPunct="1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Подкласс 1.3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и изделия, которые характеризуются пожарной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опасностью, а также незначительной опасностью взрыва, либо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незначительной опасностью разбрасывания.</a:t>
            </a:r>
          </a:p>
          <a:p>
            <a:pPr marL="0" eaLnBrk="1" hangingPunct="1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Подкласс 1.4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и изделия, представляющие лишь незначительную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опасность взрыва в случае воспламенения или инициирования при перевозке. </a:t>
            </a:r>
          </a:p>
          <a:p>
            <a:pPr marL="0" eaLnBrk="1" hangingPunct="1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Подкласс 1.5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очень низкой чувствительности, которые характеризуются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опасностью взрыва массой, но  низкой чувствительностью.</a:t>
            </a:r>
          </a:p>
          <a:p>
            <a:pPr marL="0" eaLnBrk="1" hangingPunct="1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Подкласс 1.6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Изделия чрезвычайно низкой чувствительности, которые не характеризуются опасностью взрыва массой. </a:t>
            </a:r>
          </a:p>
        </p:txBody>
      </p:sp>
      <p:pic>
        <p:nvPicPr>
          <p:cNvPr id="4" name="Рисунок 3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52193" t="32287" r="35870" b="52850"/>
          <a:stretch>
            <a:fillRect/>
          </a:stretch>
        </p:blipFill>
        <p:spPr bwMode="auto">
          <a:xfrm>
            <a:off x="142844" y="2357430"/>
            <a:ext cx="722667" cy="66588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33245" t="55193" r="54854" b="29798"/>
          <a:stretch>
            <a:fillRect/>
          </a:stretch>
        </p:blipFill>
        <p:spPr bwMode="auto">
          <a:xfrm>
            <a:off x="142844" y="3143248"/>
            <a:ext cx="722667" cy="722035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 l="51951" t="55192" r="36226" b="29808"/>
          <a:stretch>
            <a:fillRect/>
          </a:stretch>
        </p:blipFill>
        <p:spPr bwMode="auto">
          <a:xfrm>
            <a:off x="142844" y="3929066"/>
            <a:ext cx="722667" cy="729708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71294" t="55124" r="16724" b="29950"/>
          <a:stretch>
            <a:fillRect/>
          </a:stretch>
        </p:blipFill>
        <p:spPr bwMode="auto">
          <a:xfrm>
            <a:off x="142844" y="4786322"/>
            <a:ext cx="719594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900igr.net/datas/schjot/20-TSifry.files/0005-005-13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 l="24870" t="26959" r="25711" b="22653"/>
          <a:stretch>
            <a:fillRect/>
          </a:stretch>
        </p:blipFill>
        <p:spPr bwMode="auto">
          <a:xfrm>
            <a:off x="1000125" y="1000125"/>
            <a:ext cx="60721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seton.net.au/media/catalog/product/cache/1/image/5e06319eda06f020e43594a9c230972d/A27158.jpg"/>
          <p:cNvPicPr/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5214942" y="3552825"/>
            <a:ext cx="3324225" cy="3305175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совместимости: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B, C, D, E, F, G, H, J, K, L, N, S</a:t>
            </a:r>
            <a:endParaRPr lang="ru-RU" sz="9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onmc.ru/graf/LOGO_maika%5b1%5d.jpg"/>
          <p:cNvPicPr/>
          <p:nvPr/>
        </p:nvPicPr>
        <p:blipFill>
          <a:blip r:embed="rId4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52193" t="32287" r="35870" b="52850"/>
          <a:stretch>
            <a:fillRect/>
          </a:stretch>
        </p:blipFill>
        <p:spPr bwMode="auto">
          <a:xfrm>
            <a:off x="142844" y="2357430"/>
            <a:ext cx="722667" cy="66588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33245" t="55193" r="54854" b="29798"/>
          <a:stretch>
            <a:fillRect/>
          </a:stretch>
        </p:blipFill>
        <p:spPr bwMode="auto">
          <a:xfrm>
            <a:off x="142844" y="3143248"/>
            <a:ext cx="722667" cy="722035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51951" t="55192" r="36226" b="29808"/>
          <a:stretch>
            <a:fillRect/>
          </a:stretch>
        </p:blipFill>
        <p:spPr bwMode="auto">
          <a:xfrm>
            <a:off x="142844" y="3929066"/>
            <a:ext cx="722667" cy="729708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71294" t="55124" r="16724" b="29950"/>
          <a:stretch>
            <a:fillRect/>
          </a:stretch>
        </p:blipFill>
        <p:spPr bwMode="auto">
          <a:xfrm>
            <a:off x="142844" y="4786322"/>
            <a:ext cx="719594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8" descr="http://live4fun.ru/gift_shop_pictures/mbig/20848_0.jpg?05.05.11.11.39.00"/>
          <p:cNvPicPr>
            <a:picLocks noChangeAspect="1" noChangeArrowheads="1"/>
          </p:cNvPicPr>
          <p:nvPr/>
        </p:nvPicPr>
        <p:blipFill>
          <a:blip r:embed="rId2">
            <a:lum bright="44000"/>
          </a:blip>
          <a:srcRect l="21172" r="23198" b="2026"/>
          <a:stretch>
            <a:fillRect/>
          </a:stretch>
        </p:blipFill>
        <p:spPr bwMode="auto">
          <a:xfrm>
            <a:off x="1785938" y="2500313"/>
            <a:ext cx="2357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7" descr="http://www.sizod.ru/img/pic/04b.jpg"/>
          <p:cNvPicPr>
            <a:picLocks noChangeAspect="1" noChangeArrowheads="1"/>
          </p:cNvPicPr>
          <p:nvPr/>
        </p:nvPicPr>
        <p:blipFill>
          <a:blip r:embed="rId3">
            <a:lum bright="54000" contrast="-2000"/>
          </a:blip>
          <a:srcRect/>
          <a:stretch>
            <a:fillRect/>
          </a:stretch>
        </p:blipFill>
        <p:spPr bwMode="auto">
          <a:xfrm>
            <a:off x="4500563" y="1071563"/>
            <a:ext cx="4314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Газы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удушающие</a:t>
            </a:r>
          </a:p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окисляющиеся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легковоспламеняющиеся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токсичные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коррозионные</a:t>
            </a:r>
          </a:p>
          <a:p>
            <a:pPr eaLnBrk="1" hangingPunct="1"/>
            <a:endParaRPr lang="ru-RU" smtClean="0"/>
          </a:p>
        </p:txBody>
      </p:sp>
      <p:pic>
        <p:nvPicPr>
          <p:cNvPr id="7" name="Рисунок 6" descr="http://www.onmc.ru/graf/LOGO_maika%5b1%5d.jpg"/>
          <p:cNvPicPr/>
          <p:nvPr/>
        </p:nvPicPr>
        <p:blipFill>
          <a:blip r:embed="rId4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62002" t="62193" r="25789" b="22549"/>
          <a:stretch>
            <a:fillRect/>
          </a:stretch>
        </p:blipFill>
        <p:spPr bwMode="auto">
          <a:xfrm flipH="1">
            <a:off x="142844" y="2357430"/>
            <a:ext cx="740080" cy="72085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l="78254" t="62215" r="9888" b="22740"/>
          <a:stretch>
            <a:fillRect/>
          </a:stretch>
        </p:blipFill>
        <p:spPr bwMode="auto">
          <a:xfrm>
            <a:off x="142844" y="3143248"/>
            <a:ext cx="709565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/>
          <p:cNvPicPr/>
          <p:nvPr/>
        </p:nvPicPr>
        <p:blipFill>
          <a:blip r:embed="rId6" cstate="print"/>
          <a:srcRect l="42771" t="71742" r="45245" b="13261"/>
          <a:stretch>
            <a:fillRect/>
          </a:stretch>
        </p:blipFill>
        <p:spPr bwMode="auto">
          <a:xfrm>
            <a:off x="142844" y="4714884"/>
            <a:ext cx="714438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Рисунок 12"/>
          <p:cNvPicPr/>
          <p:nvPr/>
        </p:nvPicPr>
        <p:blipFill>
          <a:blip r:embed="rId7" cstate="print"/>
          <a:srcRect l="62747" t="59386" r="25380" b="25636"/>
          <a:stretch>
            <a:fillRect/>
          </a:stretch>
        </p:blipFill>
        <p:spPr bwMode="auto">
          <a:xfrm>
            <a:off x="142844" y="3929066"/>
            <a:ext cx="705809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Рисунок 13"/>
          <p:cNvPicPr/>
          <p:nvPr/>
        </p:nvPicPr>
        <p:blipFill>
          <a:blip r:embed="rId8" cstate="print"/>
          <a:srcRect l="34601" t="62689" r="53246" b="22486"/>
          <a:stretch>
            <a:fillRect/>
          </a:stretch>
        </p:blipFill>
        <p:spPr bwMode="auto">
          <a:xfrm>
            <a:off x="142844" y="5500702"/>
            <a:ext cx="719238" cy="686100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3.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Легковоспламеняющиеся жидкости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375" y="981075"/>
            <a:ext cx="6280150" cy="480060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жидкостями в соответствии с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подпунктом а)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определения термина "жидкость", содержащегося в разделе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1.2.1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имеют давление паров при температуре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50°C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более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кПа (3 бара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не являются полностью газообразными при температуре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20°C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нормальном давлении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101,3 кПа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имеют температуру вспышки не выше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60°C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http://www.onmc.ru/graf/LOGO_maika%5b1%5d.jpg"/>
          <p:cNvPicPr/>
          <p:nvPr/>
        </p:nvPicPr>
        <p:blipFill>
          <a:blip r:embed="rId3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62747" t="59386" r="25380" b="25636"/>
          <a:stretch>
            <a:fillRect/>
          </a:stretch>
        </p:blipFill>
        <p:spPr bwMode="auto">
          <a:xfrm>
            <a:off x="142844" y="2428868"/>
            <a:ext cx="705809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78344" t="58918" r="9849" b="25864"/>
          <a:stretch>
            <a:fillRect/>
          </a:stretch>
        </p:blipFill>
        <p:spPr bwMode="auto">
          <a:xfrm>
            <a:off x="142844" y="3214686"/>
            <a:ext cx="692637" cy="72076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упаковки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целей упаковывания веществам, кроме веществ классов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5.2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6.2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самореактивных веществ класса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назначаются группы упаковки в зависимости от представляемой ими степени опасности:</a:t>
            </a:r>
          </a:p>
          <a:p>
            <a:pPr eaLnBrk="1" hangingPunct="1"/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упаковки </a:t>
            </a:r>
            <a:r>
              <a:rPr lang="ru-RU" sz="2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вещества с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высокой степенью опасности;</a:t>
            </a:r>
          </a:p>
          <a:p>
            <a:pPr eaLnBrk="1" hangingPunct="1"/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упаковки </a:t>
            </a:r>
            <a:r>
              <a:rPr lang="ru-RU" sz="2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вещества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средней степенью опасности;</a:t>
            </a:r>
          </a:p>
          <a:p>
            <a:pPr eaLnBrk="1" hangingPunct="1"/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упаковки </a:t>
            </a:r>
            <a:r>
              <a:rPr lang="ru-RU" sz="2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вещества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низкой степенью опасности.</a:t>
            </a:r>
          </a:p>
          <a:p>
            <a:pPr eaLnBrk="1" hangingPunct="1"/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www.onmc.ru/graf/LOGO_maika%5b1%5d.jpg"/>
          <p:cNvPicPr/>
          <p:nvPr/>
        </p:nvPicPr>
        <p:blipFill>
          <a:blip r:embed="rId2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http://www.lomaster.com.ua/uploads/posts/1279483824_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718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http://www.lomaster.com.ua/uploads/posts/1279483824_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5718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http://www.lomaster.com.ua/uploads/posts/1279483824_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5718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9" descr="http://www.lomaster.com.ua/uploads/posts/1279483824_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42912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0" descr="http://www.lomaster.com.ua/uploads/posts/1279483824_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42912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1" descr="http://www.lomaster.com.ua/uploads/posts/1279483824_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2863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photo"/>
          <p:cNvPicPr>
            <a:picLocks noChangeAspect="1" noChangeArrowheads="1"/>
          </p:cNvPicPr>
          <p:nvPr/>
        </p:nvPicPr>
        <p:blipFill>
          <a:blip r:embed="rId2"/>
          <a:srcRect t="-8289" b="15749"/>
          <a:stretch>
            <a:fillRect/>
          </a:stretch>
        </p:blipFill>
        <p:spPr bwMode="auto">
          <a:xfrm>
            <a:off x="1042988" y="2492375"/>
            <a:ext cx="60960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4.1.</a:t>
            </a: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Легковоспламеняющиеся твердые вещества</a:t>
            </a: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428750" y="1412875"/>
            <a:ext cx="7497763" cy="23034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Легковоспламеняющимися твердыми веществами являются твердые вещества, способные легко загораться, и твердые вещества, способные вызвать возгорание при трении.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2532" name="Picture 2" descr="http://img12.nnm.ru/c/a/7/2/0/ca7204180760246e15bc68a5e73e383e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357563"/>
            <a:ext cx="1601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6905" t="33628" r="61741" b="51985"/>
          <a:stretch>
            <a:fillRect/>
          </a:stretch>
        </p:blipFill>
        <p:spPr bwMode="auto">
          <a:xfrm>
            <a:off x="142844" y="2357430"/>
            <a:ext cx="728226" cy="677799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http://www.onmc.ru/graf/LOGO_maika%5b1%5d.jpg"/>
          <p:cNvPicPr/>
          <p:nvPr/>
        </p:nvPicPr>
        <p:blipFill>
          <a:blip r:embed="rId5" cstate="print">
            <a:lum bright="-27000" contrast="35000"/>
          </a:blip>
          <a:srcRect/>
          <a:stretch>
            <a:fillRect/>
          </a:stretch>
        </p:blipFill>
        <p:spPr bwMode="auto">
          <a:xfrm>
            <a:off x="7500958" y="5214950"/>
            <a:ext cx="1476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</TotalTime>
  <Words>757</Words>
  <Application>Microsoft Office PowerPoint</Application>
  <PresentationFormat>On-screen Show (4:3)</PresentationFormat>
  <Paragraphs>84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КЛАССИФИКАЦИЯ ОПАСНЫХ ГРУЗОВ</vt:lpstr>
      <vt:lpstr>ГЛАВА 2.1 ОБЩИЕ ПОЛОЖЕНИЯ </vt:lpstr>
      <vt:lpstr>Класс 1. Взрывчатые вещества</vt:lpstr>
      <vt:lpstr>Подклассы:</vt:lpstr>
      <vt:lpstr>Группы совместимости:</vt:lpstr>
      <vt:lpstr>Класс 2. Газы</vt:lpstr>
      <vt:lpstr>Класс 3.Легковоспламеняющиеся жидкости</vt:lpstr>
      <vt:lpstr>Группа упаковки</vt:lpstr>
      <vt:lpstr>Класс 4.1. Легковоспламеняющиеся твердые вещества </vt:lpstr>
      <vt:lpstr>Класс 4.2. Вещества, способные к самовозгоранию </vt:lpstr>
      <vt:lpstr>Класс 4.3. Вещества, выделяющие легковоспламеняющиеся газы при соприкосновении с водой  </vt:lpstr>
      <vt:lpstr>Класс 5.1.Окисляющие вещества</vt:lpstr>
      <vt:lpstr>Класс 5.2. Органические пероксиды</vt:lpstr>
      <vt:lpstr>Класс 6.1.Токсичные вещества</vt:lpstr>
      <vt:lpstr>Класс 6.2.Инфекционные вещества</vt:lpstr>
      <vt:lpstr>Класс 7. Радиоактивные материалы</vt:lpstr>
      <vt:lpstr>Класс 8. Коррозионные вещества</vt:lpstr>
      <vt:lpstr>Класс 9. Прочие опасные вещества и изделия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ОПАСНЫХ ГРУЗОВ</dc:title>
  <dc:creator>pitkevich</dc:creator>
  <cp:lastModifiedBy>UNiT</cp:lastModifiedBy>
  <cp:revision>46</cp:revision>
  <dcterms:created xsi:type="dcterms:W3CDTF">2011-11-18T06:29:28Z</dcterms:created>
  <dcterms:modified xsi:type="dcterms:W3CDTF">2011-11-19T16:32:09Z</dcterms:modified>
</cp:coreProperties>
</file>